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5"/>
  </p:notesMasterIdLst>
  <p:sldIdLst>
    <p:sldId id="354" r:id="rId2"/>
    <p:sldId id="258" r:id="rId3"/>
    <p:sldId id="260" r:id="rId4"/>
    <p:sldId id="261" r:id="rId5"/>
    <p:sldId id="263" r:id="rId6"/>
    <p:sldId id="349" r:id="rId7"/>
    <p:sldId id="350" r:id="rId8"/>
    <p:sldId id="351" r:id="rId9"/>
    <p:sldId id="277" r:id="rId10"/>
    <p:sldId id="278" r:id="rId11"/>
    <p:sldId id="352" r:id="rId12"/>
    <p:sldId id="353" r:id="rId13"/>
    <p:sldId id="335" r:id="rId14"/>
    <p:sldId id="365" r:id="rId15"/>
    <p:sldId id="284" r:id="rId16"/>
    <p:sldId id="285" r:id="rId17"/>
    <p:sldId id="331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286" r:id="rId27"/>
    <p:sldId id="327" r:id="rId28"/>
    <p:sldId id="328" r:id="rId29"/>
    <p:sldId id="329" r:id="rId30"/>
    <p:sldId id="330" r:id="rId31"/>
    <p:sldId id="362" r:id="rId32"/>
    <p:sldId id="363" r:id="rId33"/>
    <p:sldId id="364" r:id="rId34"/>
    <p:sldId id="346" r:id="rId35"/>
    <p:sldId id="347" r:id="rId36"/>
    <p:sldId id="348" r:id="rId37"/>
    <p:sldId id="291" r:id="rId38"/>
    <p:sldId id="355" r:id="rId39"/>
    <p:sldId id="358" r:id="rId40"/>
    <p:sldId id="359" r:id="rId41"/>
    <p:sldId id="360" r:id="rId42"/>
    <p:sldId id="361" r:id="rId43"/>
    <p:sldId id="305" r:id="rId44"/>
  </p:sldIdLst>
  <p:sldSz cx="9144000" cy="5143500" type="screen16x9"/>
  <p:notesSz cx="6858000" cy="9144000"/>
  <p:embeddedFontLst>
    <p:embeddedFont>
      <p:font typeface="Albert Sans" panose="020B0604020202020204" charset="0"/>
      <p:regular r:id="rId46"/>
      <p:bold r:id="rId47"/>
      <p:italic r:id="rId48"/>
      <p:boldItalic r:id="rId49"/>
    </p:embeddedFont>
    <p:embeddedFont>
      <p:font typeface="Anybody SemiBold" panose="020B0604020202020204" charset="0"/>
      <p:regular r:id="rId50"/>
      <p:bold r:id="rId51"/>
      <p:italic r:id="rId52"/>
      <p:boldItalic r:id="rId53"/>
    </p:embeddedFont>
    <p:embeddedFont>
      <p:font typeface="Aptos Narrow" panose="020B0604020202020204" charset="0"/>
      <p:regular r:id="rId54"/>
    </p:embeddedFont>
    <p:embeddedFont>
      <p:font typeface="Bookman Old Style" panose="02050604050505020204" pitchFamily="18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mic Sans MS" panose="030F0702030302020204" pitchFamily="66" charset="0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Segoe UI Emoji" panose="020B0502040204020203" pitchFamily="34" charset="0"/>
      <p:regular r:id="rId71"/>
    </p:embeddedFont>
    <p:embeddedFont>
      <p:font typeface="Tahoma" panose="020B0604030504040204" pitchFamily="34" charset="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6590C9-B1A6-4BC2-946B-4F38DEEFFFAD}">
  <a:tblStyle styleId="{466590C9-B1A6-4BC2-946B-4F38DEEFFF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79" autoAdjust="0"/>
  </p:normalViewPr>
  <p:slideViewPr>
    <p:cSldViewPr snapToGrid="0">
      <p:cViewPr varScale="1">
        <p:scale>
          <a:sx n="88" d="100"/>
          <a:sy n="88" d="100"/>
        </p:scale>
        <p:origin x="8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b0f9523d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b0f9523d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16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0696807E-9764-E5B8-C37A-1FF7993E9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AEBB7350-B606-FAA3-7E40-66A56E3596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70DC81C0-24D5-DF32-871B-BBBE97A31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492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4E8D07B8-8FAA-67C9-0312-0B815F3ED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6AF01A33-1DD3-7F66-39F3-C7CF97CBC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33AADABD-A7DB-2E5F-2889-73DCA11C3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716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4E8D07B8-8FAA-67C9-0312-0B815F3ED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6AF01A33-1DD3-7F66-39F3-C7CF97CBC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33AADABD-A7DB-2E5F-2889-73DCA11C3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35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4E8D07B8-8FAA-67C9-0312-0B815F3ED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6AF01A33-1DD3-7F66-39F3-C7CF97CBC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33AADABD-A7DB-2E5F-2889-73DCA11C3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59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013acee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013acee2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A98DE445-B076-13FD-3667-35433D0B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9CEC2D9-2BD0-81F5-9476-CF6CA98D8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4E6BBE52-D5E2-86D3-8B15-A7657B6F1A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52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9CF506C0-9380-CFBD-12AB-571FCE5C0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DCE5ADC6-8FDD-9A1E-515D-E352D8D81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51D6B80C-F7AF-D5AD-05F8-78368104E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298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97B782EC-A884-0060-5232-48CD5671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ABB801F5-CC9C-8D85-A465-54D8D1020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943E38B6-78CE-4DA1-84C4-4B8EA78B3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66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E1ABD7AA-C6B2-1763-D57A-600E7790C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E3803D69-3179-51BB-6928-EE7FF58AB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6198DF4A-9419-EF39-BFF3-510DF071B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602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5360CB5B-899A-559C-66E8-BFBBC37A3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6E1536F3-B166-401B-C931-E8DA5BB6C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12BD3DC5-F2EA-F478-C922-E183E4F485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196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1BE3413F-98E0-DC41-7372-94B7800C1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0ED87A69-2B2D-2C9A-5A67-1A1DE5AB8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21FB38DB-5DC8-9C60-6AFD-65F327E1E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868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D88DC071-0AFC-528C-D167-DD655130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46CB89BF-BA08-7327-0ED1-13B0B9B03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DE9AE058-BC0C-0898-43AE-11B4525AE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515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5FFFF47-B6B9-7D40-C993-A8B0E6BF2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490CFAD-6A13-1AD4-BB57-3257268B2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1D4136E0-7493-54B1-88DD-3E6009E7B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841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5F1F495A-67FA-F469-BA50-61DD8AE7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93B96829-443C-059F-B27E-E548676AE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A3D02BC7-BFF1-57F8-19FC-59D90390B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66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FA470972-04F2-A6F1-020B-C39D014F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A361D6C7-7BEA-76AF-C5A7-6DC30ADC2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8ED832D-4975-1D5C-370B-19F87C041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93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C71B5DF-4BDD-215D-89B2-87BA093CC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EAD4936-9574-4677-0EE5-D9E3E8072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C34F3244-7BC7-AAAA-892A-A4E8A883D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444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AF846818-0679-24AF-B6D2-5AD75168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0122BF75-C9E0-665B-6E03-1BE9DF8D6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77DE0316-AA2E-9DC1-6EFF-F45C71F6E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59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5E548A87-0369-1267-7DB5-8E89725BB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33DA3BD0-6E7B-D03E-28E4-9C01C5C9D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F352AD85-8373-ED5F-23F0-10B1EC780D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626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E09D9E6-A8D5-476D-A53A-AEA9015B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E9A31CD-C7A1-D35B-EF44-881C475810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6CA19E19-285B-859E-E748-F659233D0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472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E09D9E6-A8D5-476D-A53A-AEA9015B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E9A31CD-C7A1-D35B-EF44-881C475810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6CA19E19-285B-859E-E748-F659233D0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627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7E09D9E6-A8D5-476D-A53A-AEA9015B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FE9A31CD-C7A1-D35B-EF44-881C475810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6CA19E19-285B-859E-E748-F659233D0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0155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6F0A4B22-B4CE-FAE6-A18F-5B3D61F94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C393AE22-FFC6-EB64-EB1A-99D7A1228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4BDD647-3AB0-27B7-7BD4-1DE7025C9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1558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CDE1886D-2134-3DB9-3D3C-9FDA0B1F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5B3E3055-7B78-EE26-D633-7B88A194B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2DA09774-F3C8-DACD-5796-1629627AB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573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47D72246-C683-4654-A1ED-E166A1DC5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81B183B3-3DE7-CC01-2366-0E6847F2C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B47465E9-86B5-B3A5-5D39-C2095CFE1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266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e013acee29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e013acee29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612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28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968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394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b0f9523d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b0f9523d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4441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EEA43DAE-F318-C86C-DBF5-D3D3EE6E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23B28617-4801-D3D6-17AE-2842BE8FF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3203395-B887-0B22-3FDE-2FC2677B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756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EEA43DAE-F318-C86C-DBF5-D3D3EE6E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23B28617-4801-D3D6-17AE-2842BE8FF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3203395-B887-0B22-3FDE-2FC2677B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89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EEA43DAE-F318-C86C-DBF5-D3D3EE6E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b0f9523dd_0_25091:notes">
            <a:extLst>
              <a:ext uri="{FF2B5EF4-FFF2-40B4-BE49-F238E27FC236}">
                <a16:creationId xmlns:a16="http://schemas.microsoft.com/office/drawing/2014/main" id="{23B28617-4801-D3D6-17AE-2842BE8FF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b0f9523dd_0_25091:notes">
            <a:extLst>
              <a:ext uri="{FF2B5EF4-FFF2-40B4-BE49-F238E27FC236}">
                <a16:creationId xmlns:a16="http://schemas.microsoft.com/office/drawing/2014/main" id="{E3203395-B887-0B22-3FDE-2FC2677B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220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013acee2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013acee2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 idx="2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3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4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 idx="5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6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7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 idx="2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3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4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5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6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7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9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3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14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15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1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2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3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186" name="Google Shape;186;p33"/>
            <p:cNvPicPr preferRelativeResize="0"/>
            <p:nvPr/>
          </p:nvPicPr>
          <p:blipFill rotWithShape="1">
            <a:blip r:embed="rId2">
              <a:alphaModFix/>
            </a:blip>
            <a:srcRect l="73809" r="-2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 rotWithShape="1">
            <a:blip r:embed="rId2">
              <a:alphaModFix/>
            </a:blip>
            <a:srcRect l="73809" t="-510" r="-2" b="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>
            <a:spLocks noGrp="1"/>
          </p:cNvSpPr>
          <p:nvPr>
            <p:ph type="pic" idx="2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51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2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3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5" hasCustomPrompt="1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71" r:id="rId10"/>
    <p:sldLayoutId id="2147483673" r:id="rId11"/>
    <p:sldLayoutId id="2147483677" r:id="rId12"/>
    <p:sldLayoutId id="2147483678" r:id="rId13"/>
    <p:sldLayoutId id="2147483679" r:id="rId14"/>
    <p:sldLayoutId id="214748368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an-Elgendy10/final-projec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ungpyaeap/supermarket-sa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643;p60">
            <a:extLst>
              <a:ext uri="{FF2B5EF4-FFF2-40B4-BE49-F238E27FC236}">
                <a16:creationId xmlns:a16="http://schemas.microsoft.com/office/drawing/2014/main" id="{2C5E4B28-3087-4D7F-8ED7-4D0D707C505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70000"/>
          </a:blip>
          <a:srcRect l="11258" t="-1266" r="2612" b="1266"/>
          <a:stretch/>
        </p:blipFill>
        <p:spPr>
          <a:xfrm>
            <a:off x="0" y="-52781"/>
            <a:ext cx="9144000" cy="5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0"/>
          <p:cNvPicPr preferRelativeResize="0"/>
          <p:nvPr/>
        </p:nvPicPr>
        <p:blipFill rotWithShape="1">
          <a:blip r:embed="rId4">
            <a:alphaModFix/>
          </a:blip>
          <a:srcRect l="68198" r="3"/>
          <a:stretch/>
        </p:blipFill>
        <p:spPr>
          <a:xfrm flipH="1">
            <a:off x="-2415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8;p37">
            <a:extLst>
              <a:ext uri="{FF2B5EF4-FFF2-40B4-BE49-F238E27FC236}">
                <a16:creationId xmlns:a16="http://schemas.microsoft.com/office/drawing/2014/main" id="{3903A6CB-2A65-E451-7DF6-7E20F2881E4E}"/>
              </a:ext>
            </a:extLst>
          </p:cNvPr>
          <p:cNvSpPr txBox="1">
            <a:spLocks/>
          </p:cNvSpPr>
          <p:nvPr/>
        </p:nvSpPr>
        <p:spPr>
          <a:xfrm>
            <a:off x="1034115" y="56436"/>
            <a:ext cx="6273233" cy="1223007"/>
          </a:xfrm>
          <a:prstGeom prst="rect">
            <a:avLst/>
          </a:prstGeom>
          <a:gradFill>
            <a:gsLst>
              <a:gs pos="2000">
                <a:schemeClr val="dk2">
                  <a:alpha val="37000"/>
                </a:schemeClr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latin typeface="Aptos Narrow" panose="020B0004020202020204" pitchFamily="34" charset="0"/>
              </a:rPr>
              <a:t>Supermarket Sales Project Presentation</a:t>
            </a:r>
            <a:endParaRPr lang="en-US" sz="3600" b="1" dirty="0">
              <a:solidFill>
                <a:schemeClr val="accent1"/>
              </a:solidFill>
              <a:latin typeface="Aptos Narrow" panose="020B0004020202020204" pitchFamily="34" charset="0"/>
            </a:endParaRPr>
          </a:p>
        </p:txBody>
      </p:sp>
      <p:sp>
        <p:nvSpPr>
          <p:cNvPr id="6" name="Google Shape;209;p37">
            <a:extLst>
              <a:ext uri="{FF2B5EF4-FFF2-40B4-BE49-F238E27FC236}">
                <a16:creationId xmlns:a16="http://schemas.microsoft.com/office/drawing/2014/main" id="{7467841D-F837-39FF-C9E7-7EF2E90C92C3}"/>
              </a:ext>
            </a:extLst>
          </p:cNvPr>
          <p:cNvSpPr/>
          <p:nvPr/>
        </p:nvSpPr>
        <p:spPr>
          <a:xfrm>
            <a:off x="-34449" y="7181"/>
            <a:ext cx="1044414" cy="5138977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C4598-53D5-5110-AEB7-D2BC3ECEE6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527851" y="-1324"/>
            <a:ext cx="1616149" cy="804801"/>
          </a:xfrm>
          <a:prstGeom prst="rect">
            <a:avLst/>
          </a:prstGeom>
        </p:spPr>
      </p:pic>
      <p:sp>
        <p:nvSpPr>
          <p:cNvPr id="12" name="Google Shape;199;p37">
            <a:extLst>
              <a:ext uri="{FF2B5EF4-FFF2-40B4-BE49-F238E27FC236}">
                <a16:creationId xmlns:a16="http://schemas.microsoft.com/office/drawing/2014/main" id="{795D25C1-04A9-3053-612F-CBBD422543C1}"/>
              </a:ext>
            </a:extLst>
          </p:cNvPr>
          <p:cNvSpPr txBox="1">
            <a:spLocks/>
          </p:cNvSpPr>
          <p:nvPr/>
        </p:nvSpPr>
        <p:spPr>
          <a:xfrm>
            <a:off x="5950857" y="4188932"/>
            <a:ext cx="2895304" cy="898132"/>
          </a:xfrm>
          <a:prstGeom prst="rect">
            <a:avLst/>
          </a:prstGeom>
          <a:gradFill>
            <a:gsLst>
              <a:gs pos="0">
                <a:schemeClr val="dk2">
                  <a:alpha val="49000"/>
                </a:schemeClr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2400" dirty="0">
                <a:latin typeface="Bookman Old Style" panose="02050604050505020204" pitchFamily="18" charset="0"/>
              </a:rPr>
              <a:t>Let’s Start our presentation!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E98FC-DE93-4D57-A56C-0B8F650826CC}"/>
              </a:ext>
            </a:extLst>
          </p:cNvPr>
          <p:cNvSpPr txBox="1"/>
          <p:nvPr/>
        </p:nvSpPr>
        <p:spPr>
          <a:xfrm>
            <a:off x="1024110" y="2378630"/>
            <a:ext cx="4643051" cy="2708434"/>
          </a:xfrm>
          <a:prstGeom prst="rect">
            <a:avLst/>
          </a:prstGeom>
          <a:solidFill>
            <a:schemeClr val="lt1">
              <a:alpha val="52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4</a:t>
            </a:r>
            <a:r>
              <a:rPr lang="ar-EG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000" b="1" dirty="0">
              <a:latin typeface="Comic Sans MS" panose="030F0702030302020204" pitchFamily="66" charset="0"/>
            </a:endParaRP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1-Ahmed Nabil</a:t>
            </a: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2-Eman Gamal</a:t>
            </a: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3-Mohamed Hussein</a:t>
            </a: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4-Ahmed Karam</a:t>
            </a: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5-Mostafa Mohamed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FE937-F7D6-4201-A409-5824E67357D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>
            <a:off x="5801936" y="620485"/>
            <a:ext cx="1505412" cy="658957"/>
          </a:xfrm>
          <a:prstGeom prst="rect">
            <a:avLst/>
          </a:prstGeom>
          <a:gradFill>
            <a:gsLst>
              <a:gs pos="2000">
                <a:schemeClr val="dk2">
                  <a:alpha val="37000"/>
                </a:schemeClr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</p:spPr>
      </p:pic>
    </p:spTree>
    <p:extLst>
      <p:ext uri="{BB962C8B-B14F-4D97-AF65-F5344CB8AC3E}">
        <p14:creationId xmlns:p14="http://schemas.microsoft.com/office/powerpoint/2010/main" val="92602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>
            <a:spLocks noGrp="1"/>
          </p:cNvSpPr>
          <p:nvPr>
            <p:ph type="title" idx="8"/>
          </p:nvPr>
        </p:nvSpPr>
        <p:spPr>
          <a:xfrm>
            <a:off x="827535" y="-84950"/>
            <a:ext cx="534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Cleaning Steps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dirty="0"/>
          </a:p>
        </p:txBody>
      </p:sp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723120"/>
            <a:ext cx="6155167" cy="4328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Check for Missing Values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Identified null or missing values (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there are no nulls or 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missing values).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Check for Duplicates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Detected duplicate rows (there are no duplicates).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Date Format Correction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Standardized date formats for consistency across the dataset (Replaced / with - in the Date column).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Add new column 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Times New Roman" panose="02020603050405020304" pitchFamily="18" charset="0"/>
                <a:cs typeface="Arial" panose="020B0604020202020204" pitchFamily="34" charset="0"/>
              </a:rPr>
              <a:t>GOGS /sales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Renamed Columns for Clarity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Renamed Total to Total Sales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Renamed Payment to Payment Method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Added Conditional Column for Time Classification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Created a new column to classify time-based entries into categories: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Morning, Afternoon, Evening,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Night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  <a:tabLst>
                <a:tab pos="14859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630" name="Google Shape;630;p59"/>
          <p:cNvGrpSpPr/>
          <p:nvPr/>
        </p:nvGrpSpPr>
        <p:grpSpPr>
          <a:xfrm>
            <a:off x="340858" y="77942"/>
            <a:ext cx="402866" cy="369933"/>
            <a:chOff x="6985538" y="307000"/>
            <a:chExt cx="1545325" cy="1419000"/>
          </a:xfrm>
        </p:grpSpPr>
        <p:sp>
          <p:nvSpPr>
            <p:cNvPr id="631" name="Google Shape;631;p59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60579" y="0"/>
            <a:ext cx="1621296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272669" y="-24000"/>
            <a:ext cx="1871319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0FE0460-B14E-AA21-1CB6-71C5E6C3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28DFDD99-D460-B80F-F4B4-5448CC058C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Check for Missing &amp;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Duplicates Values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61E023CF-7CB2-7E1E-85E4-2AB8D2E30E6E}"/>
              </a:ext>
            </a:extLst>
          </p:cNvPr>
          <p:cNvGrpSpPr/>
          <p:nvPr/>
        </p:nvGrpSpPr>
        <p:grpSpPr>
          <a:xfrm>
            <a:off x="170212" y="501347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94A1C332-A648-4119-C0E7-1E6385D8C62A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5F9AD639-1E86-FF20-DE01-F6D8032D706C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DE18357E-A854-B1D3-6E54-CE26F7A1DCD2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B1B17BF2-8376-7527-22F8-F59E8CCE1BE4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3A31159C-6834-EF5C-91AC-EB623C013492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A4EBF2D0-790A-F851-6905-EF1597FBEBEE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D58634A-67ED-4517-96BC-8336E6CB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5" y="1000214"/>
            <a:ext cx="6607528" cy="400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8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F985FEB9-B6DE-4882-23E2-04154E23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FA4BBD0D-4123-9FEC-E2BA-B4CC3030C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4155" y="312927"/>
            <a:ext cx="78229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Date Format Correction&amp; 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Add new </a:t>
            </a:r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column </a:t>
            </a:r>
            <a:b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</a:br>
            <a:endParaRPr lang="en-US" sz="3200" b="1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F68AD11E-4ABA-1E99-A853-5AE2159AD80B}"/>
              </a:ext>
            </a:extLst>
          </p:cNvPr>
          <p:cNvGrpSpPr/>
          <p:nvPr/>
        </p:nvGrpSpPr>
        <p:grpSpPr>
          <a:xfrm>
            <a:off x="92056" y="484853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EFB898CC-B218-E6F7-D82A-DEDB9319D8BC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5D2D0D94-78DC-8011-B419-D909E5E6DFB8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7E3FD460-B24F-3237-3D1B-60F17A413D9F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5FC6431C-46E3-3978-3F45-5EB2E272FDA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0B723E46-B624-6113-AD73-1B83B12798AA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A9004006-37A5-2B31-CC95-C136EA6D994F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FBEF130-E90C-44BB-8B63-A49C55BC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0" y="1193878"/>
            <a:ext cx="3795177" cy="375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039C5-31DB-4138-8F81-D8EE82316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36" y="1193878"/>
            <a:ext cx="4003842" cy="37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8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F985FEB9-B6DE-4882-23E2-04154E23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FA4BBD0D-4123-9FEC-E2BA-B4CC3030C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Renamed Columns for Clarity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F68AD11E-4ABA-1E99-A853-5AE2159AD80B}"/>
              </a:ext>
            </a:extLst>
          </p:cNvPr>
          <p:cNvGrpSpPr/>
          <p:nvPr/>
        </p:nvGrpSpPr>
        <p:grpSpPr>
          <a:xfrm>
            <a:off x="170212" y="425302"/>
            <a:ext cx="402866" cy="460325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EFB898CC-B218-E6F7-D82A-DEDB9319D8BC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5D2D0D94-78DC-8011-B419-D909E5E6DFB8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7E3FD460-B24F-3237-3D1B-60F17A413D9F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5FC6431C-46E3-3978-3F45-5EB2E272FDA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0B723E46-B624-6113-AD73-1B83B12798AA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A9004006-37A5-2B31-CC95-C136EA6D994F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5D2C77F-7BF8-42E9-82B3-3F5EC39F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0" y="1092657"/>
            <a:ext cx="8294749" cy="38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F985FEB9-B6DE-4882-23E2-04154E23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FA4BBD0D-4123-9FEC-E2BA-B4CC3030C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764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</a:pPr>
            <a:r>
              <a:rPr lang="en-US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Added Conditional Column for Time Classification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F68AD11E-4ABA-1E99-A853-5AE2159AD80B}"/>
              </a:ext>
            </a:extLst>
          </p:cNvPr>
          <p:cNvGrpSpPr/>
          <p:nvPr/>
        </p:nvGrpSpPr>
        <p:grpSpPr>
          <a:xfrm>
            <a:off x="170212" y="425302"/>
            <a:ext cx="402866" cy="460325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EFB898CC-B218-E6F7-D82A-DEDB9319D8BC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5D2D0D94-78DC-8011-B419-D909E5E6DFB8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7E3FD460-B24F-3237-3D1B-60F17A413D9F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5FC6431C-46E3-3978-3F45-5EB2E272FDA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0B723E46-B624-6113-AD73-1B83B12798AA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A9004006-37A5-2B31-CC95-C136EA6D994F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E179B9-3524-4C42-8F6E-665DC88ED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8" y="1038089"/>
            <a:ext cx="8077200" cy="384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0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5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 Creation  &amp; Visualization </a:t>
            </a:r>
          </a:p>
        </p:txBody>
      </p:sp>
      <p:sp>
        <p:nvSpPr>
          <p:cNvPr id="721" name="Google Shape;721;p65"/>
          <p:cNvSpPr txBox="1">
            <a:spLocks noGrp="1"/>
          </p:cNvSpPr>
          <p:nvPr>
            <p:ph type="title" idx="2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2" name="Google Shape;722;p65"/>
          <p:cNvSpPr txBox="1">
            <a:spLocks noGrp="1"/>
          </p:cNvSpPr>
          <p:nvPr>
            <p:ph type="subTitle" idx="1"/>
          </p:nvPr>
        </p:nvSpPr>
        <p:spPr>
          <a:xfrm>
            <a:off x="282112" y="3506220"/>
            <a:ext cx="6416400" cy="14663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1-Anaconda Navigator /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SQL Server Management Studio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3-Tableau Public 2024</a:t>
            </a:r>
          </a:p>
          <a:p>
            <a:pPr marL="0" indent="0">
              <a:spcAft>
                <a:spcPts val="400"/>
              </a:spcAft>
              <a:buSzPts val="11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4-Power BI</a:t>
            </a:r>
          </a:p>
        </p:txBody>
      </p:sp>
      <p:cxnSp>
        <p:nvCxnSpPr>
          <p:cNvPr id="723" name="Google Shape;723;p65"/>
          <p:cNvCxnSpPr/>
          <p:nvPr/>
        </p:nvCxnSpPr>
        <p:spPr>
          <a:xfrm rot="10800000">
            <a:off x="836014" y="3134258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1" name="Google Shape;7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8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6"/>
          <p:cNvSpPr txBox="1">
            <a:spLocks noGrp="1"/>
          </p:cNvSpPr>
          <p:nvPr>
            <p:ph type="title"/>
          </p:nvPr>
        </p:nvSpPr>
        <p:spPr>
          <a:xfrm>
            <a:off x="387615" y="191254"/>
            <a:ext cx="5680047" cy="904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indent="-22860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Objectives for Supermarket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ales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37" name="Google Shape;737;p66"/>
          <p:cNvSpPr txBox="1">
            <a:spLocks noGrp="1"/>
          </p:cNvSpPr>
          <p:nvPr>
            <p:ph type="body" idx="1"/>
          </p:nvPr>
        </p:nvSpPr>
        <p:spPr>
          <a:xfrm>
            <a:off x="287541" y="1116510"/>
            <a:ext cx="5975036" cy="3908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per month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by gender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customer type buys more?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city or branch has the most sales?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by products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products by quantity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products by profit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rated products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customers prefer to pay (payment method)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Cogs to sales per month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best-selling times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Relation between rating &amp; profit /quantity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average amount customers spend per invoice.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738" name="Google Shape;738;p66"/>
          <p:cNvGrpSpPr/>
          <p:nvPr/>
        </p:nvGrpSpPr>
        <p:grpSpPr>
          <a:xfrm>
            <a:off x="186176" y="458394"/>
            <a:ext cx="402866" cy="369933"/>
            <a:chOff x="6985538" y="307000"/>
            <a:chExt cx="1545325" cy="1419000"/>
          </a:xfrm>
        </p:grpSpPr>
        <p:sp>
          <p:nvSpPr>
            <p:cNvPr id="739" name="Google Shape;739;p66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6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6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6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6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6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5" name="Google Shape;7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47636" y="0"/>
            <a:ext cx="173423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6"/>
          <p:cNvSpPr/>
          <p:nvPr/>
        </p:nvSpPr>
        <p:spPr>
          <a:xfrm flipH="1">
            <a:off x="7113180" y="-24013"/>
            <a:ext cx="2069159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E8CB434C-88B0-D507-A98D-DBF8BEF1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BF528C8A-847D-005E-2329-36D1B6CB0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4547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Anaconda Navigator /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E446F-0045-2FFE-B04C-B2526DAF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138" y="2571750"/>
            <a:ext cx="2240714" cy="2153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F68E6-2058-1533-CA6E-D558A2117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892" y="1327150"/>
            <a:ext cx="4941207" cy="11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2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26509FAC-BDB2-D167-7B2F-906B3E22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90286-24F9-424D-ACE1-6C90651A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5" y="298764"/>
            <a:ext cx="7822923" cy="475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818BD40D-E176-E118-9CC3-E98CCB61A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9E1CF5-3B05-4ED6-9B68-6A0250B1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9" y="369911"/>
            <a:ext cx="7940448" cy="43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 idx="14"/>
          </p:nvPr>
        </p:nvSpPr>
        <p:spPr>
          <a:xfrm>
            <a:off x="943975" y="2047149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4" name="Google Shape;224;p39"/>
          <p:cNvSpPr txBox="1">
            <a:spLocks noGrp="1"/>
          </p:cNvSpPr>
          <p:nvPr>
            <p:ph type="title" idx="15"/>
          </p:nvPr>
        </p:nvSpPr>
        <p:spPr>
          <a:xfrm>
            <a:off x="943975" y="3844823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 idx="13"/>
          </p:nvPr>
        </p:nvSpPr>
        <p:spPr>
          <a:xfrm>
            <a:off x="943975" y="2945986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9"/>
          </p:nvPr>
        </p:nvSpPr>
        <p:spPr>
          <a:xfrm>
            <a:off x="943975" y="1148312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 idx="2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&amp; Data Understanding </a:t>
            </a:r>
          </a:p>
        </p:txBody>
      </p:sp>
      <p:sp>
        <p:nvSpPr>
          <p:cNvPr id="229" name="Google Shape;229;p39"/>
          <p:cNvSpPr txBox="1">
            <a:spLocks noGrp="1"/>
          </p:cNvSpPr>
          <p:nvPr>
            <p:ph type="title" idx="3"/>
          </p:nvPr>
        </p:nvSpPr>
        <p:spPr>
          <a:xfrm>
            <a:off x="1872274" y="2229699"/>
            <a:ext cx="4695439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 Cleaning &amp; Transformation</a:t>
            </a:r>
            <a:endParaRPr sz="1800" dirty="0"/>
          </a:p>
        </p:txBody>
      </p:sp>
      <p:sp>
        <p:nvSpPr>
          <p:cNvPr id="230" name="Google Shape;230;p39"/>
          <p:cNvSpPr txBox="1">
            <a:spLocks noGrp="1"/>
          </p:cNvSpPr>
          <p:nvPr>
            <p:ph type="subTitle" idx="1"/>
          </p:nvPr>
        </p:nvSpPr>
        <p:spPr>
          <a:xfrm>
            <a:off x="6054564" y="1241312"/>
            <a:ext cx="236943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Clarify our dataset &amp; Explain Project Goals   </a:t>
            </a:r>
          </a:p>
        </p:txBody>
      </p:sp>
      <p:sp>
        <p:nvSpPr>
          <p:cNvPr id="231" name="Google Shape;231;p39"/>
          <p:cNvSpPr txBox="1">
            <a:spLocks noGrp="1"/>
          </p:cNvSpPr>
          <p:nvPr>
            <p:ph type="subTitle" idx="4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Explain the Details of data &amp; Cleaning Methods 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 idx="5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Creation  &amp; Visualization </a:t>
            </a:r>
            <a:endParaRPr dirty="0"/>
          </a:p>
        </p:txBody>
      </p:sp>
      <p:sp>
        <p:nvSpPr>
          <p:cNvPr id="233" name="Google Shape;233;p39"/>
          <p:cNvSpPr txBox="1">
            <a:spLocks noGrp="1"/>
          </p:cNvSpPr>
          <p:nvPr>
            <p:ph type="title" idx="6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Conclusion </a:t>
            </a:r>
            <a:endParaRPr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7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Objectives Using SQL &amp; Python &amp; Visualize Using Tableau &amp; Power BI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8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Conclusion of the Project 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894450" y="1977675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>
            <a:off x="894450" y="2876316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9"/>
          <p:cNvCxnSpPr/>
          <p:nvPr/>
        </p:nvCxnSpPr>
        <p:spPr>
          <a:xfrm>
            <a:off x="894450" y="3774957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7EF96247-9923-974A-6883-1B23664F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46B93D-CB64-4114-98A3-46C593227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1" y="208229"/>
            <a:ext cx="7849354" cy="474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9656D087-EEBD-C98A-6937-9903BA2A5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5D0878-EE2B-4354-BB86-6433877C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4" y="117695"/>
            <a:ext cx="8108981" cy="48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9796BF6F-D3FF-F24C-DBEA-9C64CACC1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F751-9CAA-4118-B7DD-35F61CF1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37" y="117694"/>
            <a:ext cx="8111906" cy="48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301E8659-8CAD-9F1B-DD34-1E333838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D57BE7-BCF1-4D75-9BDD-25804202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7" y="371192"/>
            <a:ext cx="7043597" cy="44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28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91B839B0-8EB3-0182-8F5B-5F16760C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B7227-B425-4612-BD65-17762E5C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3" y="294803"/>
            <a:ext cx="8022219" cy="45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9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657EEC1B-9868-C375-EF7A-DD2CC37A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6C3E83-A65C-44E7-823B-09537E0A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7" y="147637"/>
            <a:ext cx="8012318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/>
          <p:cNvSpPr txBox="1">
            <a:spLocks noGrp="1"/>
          </p:cNvSpPr>
          <p:nvPr>
            <p:ph type="title"/>
          </p:nvPr>
        </p:nvSpPr>
        <p:spPr>
          <a:xfrm>
            <a:off x="614327" y="-6648"/>
            <a:ext cx="5401160" cy="1012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/>
          <p:cNvGrpSpPr/>
          <p:nvPr/>
        </p:nvGrpSpPr>
        <p:grpSpPr>
          <a:xfrm>
            <a:off x="170231" y="84819"/>
            <a:ext cx="402866" cy="369933"/>
            <a:chOff x="6985538" y="307000"/>
            <a:chExt cx="1545325" cy="1419000"/>
          </a:xfrm>
        </p:grpSpPr>
        <p:sp>
          <p:nvSpPr>
            <p:cNvPr id="754" name="Google Shape;754;p6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5A8268-F08E-CD84-3716-ABB93753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1" y="1051409"/>
            <a:ext cx="2476404" cy="400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F31A4-103B-82A1-08FD-58E7210FC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548" y="1027453"/>
            <a:ext cx="2848120" cy="411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0FF11-03FE-44EB-CE18-34E16E513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669" y="1027453"/>
            <a:ext cx="2848120" cy="4031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6DB5E-CC30-206A-2956-30A02BF05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768" y="50098"/>
            <a:ext cx="2390506" cy="9555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B5841D82-9E96-3F6C-69EC-665BCF39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A81AE824-AC09-B806-DEE7-18F803A36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229" y="2398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BC116E91-EE14-8333-EF07-47385C6E5BF9}"/>
              </a:ext>
            </a:extLst>
          </p:cNvPr>
          <p:cNvGrpSpPr/>
          <p:nvPr/>
        </p:nvGrpSpPr>
        <p:grpSpPr>
          <a:xfrm>
            <a:off x="160363" y="365091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91C8361F-B50C-AD01-2873-45D28A2DCE5B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30856F79-19E0-1048-3395-F525AA7EDD6C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D819885E-509C-F770-A5F6-97FCDC70516F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1E02572B-161E-A56B-8DC1-AEAE9DC527B5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660A8FFB-1189-0677-44E5-2D4A31C85C3D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4B55B4B7-1186-80FE-6894-6D0A7A269203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A795158-8E2C-9C66-82B0-CC425CB4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8871" y="1048495"/>
            <a:ext cx="2668500" cy="3896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3D1B3-2B23-FE5A-1699-754FBE33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95742" y="1027453"/>
            <a:ext cx="2476404" cy="411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DBBEB-02B2-6240-C31E-743AB6FD8B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17029" y="1027453"/>
            <a:ext cx="2643805" cy="40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9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AF81935B-8E48-23A7-B824-2A05076B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8D008C4E-2B3D-5E80-74FF-82A58F2D8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46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6CA5A7B3-2D5A-BBA7-1E87-BA163014E297}"/>
              </a:ext>
            </a:extLst>
          </p:cNvPr>
          <p:cNvGrpSpPr/>
          <p:nvPr/>
        </p:nvGrpSpPr>
        <p:grpSpPr>
          <a:xfrm>
            <a:off x="248871" y="385974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FE13451-812E-4E6D-6CE4-0CBF56E8E4F8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36D2F5C1-3A39-3FAC-9964-2039335C5427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9D9B79EE-2D01-00CF-1EAE-6D506EDF5BED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1D5E7A18-7E4A-B71C-AB7D-FDE9CDE2C5D7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A8E526F0-7D13-7F7C-DEC0-4BBE905AB587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3373EFEF-B266-E2B8-9300-F3AFC431A134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A5E715-19B3-E63A-9794-8606D7AA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8871" y="1174266"/>
            <a:ext cx="2668500" cy="3969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87B54-5235-EC8A-3A8A-50C678D759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95742" y="1174267"/>
            <a:ext cx="2476404" cy="3862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50B97-4D74-9F1D-E66D-DBC56FBF53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72147" y="1174266"/>
            <a:ext cx="2788688" cy="38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38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8DAB0CAF-CE12-CA66-D7B9-B91D9AB5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C716BC71-7789-DE45-4B33-1B0ADAE25D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845" y="266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CF9AAA78-ED68-AD01-576D-3FE7F1ADA5C4}"/>
              </a:ext>
            </a:extLst>
          </p:cNvPr>
          <p:cNvGrpSpPr/>
          <p:nvPr/>
        </p:nvGrpSpPr>
        <p:grpSpPr>
          <a:xfrm>
            <a:off x="149750" y="404057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65900ECD-B99F-0B6E-CE51-CE532CBB8035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7D4439DF-3CFB-B2D2-9729-32996D15CAA6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FB50D7A1-EB71-DDE3-2DAE-4E76AD17022C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98896883-E4E4-55BB-1BF6-2F4E2DCCB60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B68A53BF-72E5-3B9F-8825-68D7214DC08F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AFA12BF7-AB8A-1528-F5F4-7CF6140AAF25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209475-1F42-6217-25DE-C13883C859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8871" y="1140939"/>
            <a:ext cx="2668500" cy="370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64EE4-36C1-0205-E367-5EC744B4B0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7371" y="1140939"/>
            <a:ext cx="2554775" cy="4002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302B5-33D2-02A4-E1F2-F828ECE5C8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72146" y="1140939"/>
            <a:ext cx="2924367" cy="40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9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1509824" y="1960186"/>
            <a:ext cx="5619976" cy="1223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/>
              <a:t>Project Overview </a:t>
            </a:r>
          </a:p>
        </p:txBody>
      </p:sp>
      <p:sp>
        <p:nvSpPr>
          <p:cNvPr id="266" name="Google Shape;266;p41"/>
          <p:cNvSpPr txBox="1">
            <a:spLocks noGrp="1"/>
          </p:cNvSpPr>
          <p:nvPr>
            <p:ph type="title" idx="2"/>
          </p:nvPr>
        </p:nvSpPr>
        <p:spPr>
          <a:xfrm>
            <a:off x="404038" y="2027725"/>
            <a:ext cx="1105786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1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Clarify our dataset &amp; Explain Project Goals   </a:t>
            </a:r>
          </a:p>
        </p:txBody>
      </p:sp>
      <p:cxnSp>
        <p:nvCxnSpPr>
          <p:cNvPr id="268" name="Google Shape;268;p41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9EE0B262-2FD6-AA44-7A7A-4CA68B82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EC03F03C-1F51-6C8B-AC7E-7424DDBE5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326" y="1983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-US" dirty="0"/>
              <a:t>SQL Server Management Studio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01AAD871-E1F7-F4B9-6E7A-5E20E871D73B}"/>
              </a:ext>
            </a:extLst>
          </p:cNvPr>
          <p:cNvGrpSpPr/>
          <p:nvPr/>
        </p:nvGrpSpPr>
        <p:grpSpPr>
          <a:xfrm>
            <a:off x="211460" y="299687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2D3602BF-A127-7FC1-AE2A-4B34F744E1EA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CADEDDCA-42DD-9D80-87B7-C4E7AFE41992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C7C161E6-47B9-673F-4568-C4F2E6262AF0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7C75D6C7-5DFC-7162-CC88-0E26E5154EBD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B855A51B-0A42-0ED1-48DD-E480D6236720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1C9FF18E-D682-3BA3-61D2-F0F5CF9E6017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F4EB438-5B50-5B42-D100-55E05322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457" y="1140939"/>
            <a:ext cx="4165600" cy="37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05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FFC8243-8C21-A2CB-124E-D77BF7DD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00C95EA1-438F-E9F5-3D4D-1E4A2F640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Tableau 2024 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B09EE62F-5199-3372-B91A-1490EC598340}"/>
              </a:ext>
            </a:extLst>
          </p:cNvPr>
          <p:cNvGrpSpPr/>
          <p:nvPr/>
        </p:nvGrpSpPr>
        <p:grpSpPr>
          <a:xfrm>
            <a:off x="156554" y="498401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F08CBFA-EECE-407D-1506-0AC6621E1766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C9BF5100-7A7D-E8CB-CAE0-FF73F04A9772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7F618782-9F2E-CD01-5B7D-1E9604FDA285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51C8F387-4B4D-484A-D89D-50FC1DE837CB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065F4732-A44F-8CBB-02DF-5166E8CBE43E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57D12E5E-E72D-0257-9978-7BF4BFE63172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126C009-FAAC-7873-C01A-C3FE5B38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1153884"/>
            <a:ext cx="5883275" cy="32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2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FFC8243-8C21-A2CB-124E-D77BF7DD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16B02F-9E31-4F8B-A314-E2F58B56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" y="130630"/>
            <a:ext cx="834934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75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FFC8243-8C21-A2CB-124E-D77BF7DD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00C95EA1-438F-E9F5-3D4D-1E4A2F640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Power BI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B09EE62F-5199-3372-B91A-1490EC598340}"/>
              </a:ext>
            </a:extLst>
          </p:cNvPr>
          <p:cNvGrpSpPr/>
          <p:nvPr/>
        </p:nvGrpSpPr>
        <p:grpSpPr>
          <a:xfrm>
            <a:off x="170212" y="414310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F08CBFA-EECE-407D-1506-0AC6621E1766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C9BF5100-7A7D-E8CB-CAE0-FF73F04A9772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7F618782-9F2E-CD01-5B7D-1E9604FDA285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51C8F387-4B4D-484A-D89D-50FC1DE837CB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065F4732-A44F-8CBB-02DF-5166E8CBE43E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57D12E5E-E72D-0257-9978-7BF4BFE63172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A7C2C60-A395-48C3-A057-45508BCA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8" y="1284069"/>
            <a:ext cx="5996764" cy="32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4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54A379C2-E58C-B400-847C-83D2F25FC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8DC0471B-205D-8B44-D7A0-251048487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326" y="1225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Power BI</a:t>
            </a:r>
            <a:endParaRPr dirty="0"/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D6B74A16-7E58-9567-E682-704F7E6D74F9}"/>
              </a:ext>
            </a:extLst>
          </p:cNvPr>
          <p:cNvGrpSpPr/>
          <p:nvPr/>
        </p:nvGrpSpPr>
        <p:grpSpPr>
          <a:xfrm>
            <a:off x="170242" y="223920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312A8955-5CEA-2F16-5CCC-61465DB32172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A6156641-C629-47AD-37BF-1FDA34DF7F3E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529F0F9C-3F44-472E-3198-16BB20EE94C8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3619AD20-B15F-2B1B-159E-AAB8109F8780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F0C0BCD4-BFD0-86BB-1A2F-4B8AC8AFC736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69CDD19B-0F5A-E29D-6259-5744C71E6B1A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1AF51A-3364-101B-8C2D-BA32C2AD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879" y="18796"/>
            <a:ext cx="1016199" cy="676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5F9CE-AD02-47A8-BE56-CC746779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2" y="874070"/>
            <a:ext cx="8106836" cy="41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2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1508A84E-2EE8-2971-513F-CF61BD596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477A28-5F48-9232-3D6F-58431E36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588" y="126750"/>
            <a:ext cx="8311082" cy="49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7A0878AE-8A38-BD85-32EE-4B3C7E897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A01F78-86DA-F21B-577D-984FE882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695" y="190124"/>
            <a:ext cx="8247707" cy="47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2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2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Conclusion </a:t>
            </a:r>
          </a:p>
        </p:txBody>
      </p:sp>
      <p:sp>
        <p:nvSpPr>
          <p:cNvPr id="874" name="Google Shape;874;p72"/>
          <p:cNvSpPr txBox="1">
            <a:spLocks noGrp="1"/>
          </p:cNvSpPr>
          <p:nvPr>
            <p:ph type="title" idx="2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5" name="Google Shape;875;p72"/>
          <p:cNvSpPr txBox="1">
            <a:spLocks noGrp="1"/>
          </p:cNvSpPr>
          <p:nvPr>
            <p:ph type="subTitle" idx="1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dirty="0"/>
              <a:t>Final Conclusion of the Project 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876" name="Google Shape;876;p72"/>
          <p:cNvCxnSpPr/>
          <p:nvPr/>
        </p:nvCxnSpPr>
        <p:spPr>
          <a:xfrm rot="10800000">
            <a:off x="2003112" y="2347350"/>
            <a:ext cx="642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4" name="Google Shape;8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>
            <a:spLocks noGrp="1"/>
          </p:cNvSpPr>
          <p:nvPr>
            <p:ph type="title" idx="8"/>
          </p:nvPr>
        </p:nvSpPr>
        <p:spPr>
          <a:xfrm>
            <a:off x="553520" y="0"/>
            <a:ext cx="5395243" cy="62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📊 Insights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dirty="0"/>
          </a:p>
        </p:txBody>
      </p:sp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723120"/>
            <a:ext cx="6750592" cy="4328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🗓️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Monthly Sales Performance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January achieved the highest sales with a total of 116,292, followed by March with 109,456, and February with 97,219.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drop in February could be attributed to fewer days or seasonal behavior (Christmas)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🏙️ City &amp; Branch Performance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Naypyitaw (Branch C) led in sales (110,569) despite similar performance from Yangon (Branch A) and Mandalay (Branch B).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🛍️ Top Performing Product Lines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highest revenue came from: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Food and Beverages – 56,145</a:t>
            </a: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Sports and Travel – 55,123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Electronic Accessories – 54,338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266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265814"/>
            <a:ext cx="6676164" cy="4786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👩‍💼 Customer Demographics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Customer gender is balanced (52% Female, 48% Male).</a:t>
            </a: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👥 Customer Types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Members generated slightly higher revenue (164,223) than Normal customers (158,743), highlighting their value.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the average amount customers spend per invoice for Members is higher than for Normal.</a:t>
            </a: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💳 Payment Method Preferences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E-wallets (345) are the most used, followed closely by Cash (344) and Credit Cards (311).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Customers are fairly distributed across all payment types, though digital payments are slightly more popular.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73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2728324" y="1259257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 of </a:t>
            </a:r>
            <a:br>
              <a:rPr lang="en-US" dirty="0"/>
            </a:br>
            <a:r>
              <a:rPr lang="en-US" dirty="0"/>
              <a:t>Super Market Data Set </a:t>
            </a:r>
            <a:endParaRPr dirty="0"/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1"/>
          </p:nvPr>
        </p:nvSpPr>
        <p:spPr>
          <a:xfrm>
            <a:off x="2718668" y="1924510"/>
            <a:ext cx="5239800" cy="2562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/>
              <a:t>Date</a:t>
            </a:r>
            <a:r>
              <a:rPr lang="en-US" dirty="0"/>
              <a:t> : </a:t>
            </a:r>
            <a:r>
              <a:rPr lang="en-US" sz="1400" dirty="0"/>
              <a:t>April 2025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/>
              <a:t>Made by :  </a:t>
            </a:r>
            <a:r>
              <a:rPr lang="en-US" sz="1400" dirty="0"/>
              <a:t>Group No.4 DEPI Giza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Analyze a supermarket sales dataset to extract meaningful insights, identify sales patterns across categories and regions, and provide forecasting insights. The findings will be visualized in a dashboard and presented in a final report</a:t>
            </a:r>
            <a:r>
              <a:rPr lang="en-US" sz="1400" dirty="0"/>
              <a:t>. </a:t>
            </a:r>
            <a:endParaRPr sz="1400" dirty="0"/>
          </a:p>
        </p:txBody>
      </p:sp>
      <p:cxnSp>
        <p:nvCxnSpPr>
          <p:cNvPr id="290" name="Google Shape;290;p42"/>
          <p:cNvCxnSpPr/>
          <p:nvPr/>
        </p:nvCxnSpPr>
        <p:spPr>
          <a:xfrm>
            <a:off x="2442455" y="2104550"/>
            <a:ext cx="594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/>
          <p:nvPr/>
        </p:nvSpPr>
        <p:spPr>
          <a:xfrm>
            <a:off x="-29800" y="-24000"/>
            <a:ext cx="18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446567"/>
            <a:ext cx="6463512" cy="4040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200" b="1" dirty="0">
                <a:latin typeface="Times New Roman" panose="02020603050405020304" pitchFamily="18" charset="0"/>
                <a:cs typeface="Arial" panose="020B0604020202020204" pitchFamily="34" charset="0"/>
              </a:rPr>
              <a:t>⭐ Customer Ratings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Highest-rated product lines: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Food and Beverages (7.11)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Fashion Accessories (7.03)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Lowest-rated: Home and Lifestyle (6.84</a:t>
            </a:r>
            <a:r>
              <a:rPr lang="ar-SA" sz="1600" dirty="0">
                <a:latin typeface="Times New Roman" panose="02020603050405020304" pitchFamily="18" charset="0"/>
                <a:cs typeface="Arial" panose="020B0604020202020204" pitchFamily="34" charset="0"/>
              </a:rPr>
              <a:t>(</a:t>
            </a:r>
            <a:endParaRPr lang="en-US" sz="1600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545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>
            <a:spLocks noGrp="1"/>
          </p:cNvSpPr>
          <p:nvPr>
            <p:ph type="title" idx="8"/>
          </p:nvPr>
        </p:nvSpPr>
        <p:spPr>
          <a:xfrm>
            <a:off x="553520" y="0"/>
            <a:ext cx="5395243" cy="62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Recommendations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dirty="0"/>
          </a:p>
        </p:txBody>
      </p:sp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723120"/>
            <a:ext cx="6750592" cy="4328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🧭 Capitalize on Top Product Lines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Maintain inventory and promote Food &amp; Beverages and Sports &amp; Travel products.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Use bundles with popular items to encourage purchase &amp; increase basket size </a:t>
            </a: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sz="22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Segoe UI Emoji" panose="020B0502040204020203" pitchFamily="34" charset="0"/>
              </a:rPr>
              <a:t>📅 Boost Sales in February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Consider launching seasonal promotions, loyalty offers, or flash sales in February to balance monthly revenue and combat seasonal dips.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Segoe UI Emoji" panose="020B0502040204020203" pitchFamily="34" charset="0"/>
              </a:rPr>
              <a:t>🌍 Leverage Naypyitaw’s Success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Study and replicate strategies from Branch C (Naypyitaw) in other branches—could include staff performance, store layout, or marketing efforts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🎯 Target Female Customers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Since females spend more, develop gender-specific marketing campaigns or exclusive product lines to increase engagement and retention.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5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9"/>
          <p:cNvSpPr txBox="1">
            <a:spLocks noGrp="1"/>
          </p:cNvSpPr>
          <p:nvPr>
            <p:ph type="subTitle" idx="6"/>
          </p:nvPr>
        </p:nvSpPr>
        <p:spPr>
          <a:xfrm>
            <a:off x="118041" y="265814"/>
            <a:ext cx="6676164" cy="4786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🤝 Enhance Loyalty Program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50" dirty="0">
                <a:latin typeface="Times New Roman" panose="02020603050405020304" pitchFamily="18" charset="0"/>
                <a:cs typeface="Arial" panose="020B0604020202020204" pitchFamily="34" charset="0"/>
              </a:rPr>
              <a:t>With members contributing higher revenue, incentivize normal customers to join the loyalty program via:</a:t>
            </a:r>
          </a:p>
          <a:p>
            <a:pPr marL="2857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5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Discounts</a:t>
            </a:r>
          </a:p>
          <a:p>
            <a:pPr marL="2857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5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Early access to promotions</a:t>
            </a:r>
          </a:p>
          <a:p>
            <a:pPr marL="2857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5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Points systems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📱 Promote Digital Payments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50" dirty="0">
                <a:latin typeface="Times New Roman" panose="02020603050405020304" pitchFamily="18" charset="0"/>
                <a:cs typeface="Arial" panose="020B0604020202020204" pitchFamily="34" charset="0"/>
              </a:rPr>
              <a:t>Since E-wallets are slightly leading, offer reward points to encourage digital payment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Segoe UI Emoji" panose="020B0502040204020203" pitchFamily="34" charset="0"/>
              </a:rPr>
              <a:t>🔍 Investigate Product Ratings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50" dirty="0">
                <a:latin typeface="Times New Roman" panose="02020603050405020304" pitchFamily="18" charset="0"/>
                <a:cs typeface="Arial" panose="020B0604020202020204" pitchFamily="34" charset="0"/>
              </a:rPr>
              <a:t>Home &amp; Lifestyle has the lowest customer rating, despite profitability.</a:t>
            </a:r>
          </a:p>
          <a:p>
            <a:pPr marL="171450" lvl="1" indent="-171450" algn="l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50" dirty="0">
                <a:solidFill>
                  <a:srgbClr val="242424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Conduct customer surveys or focus groups to identify dissatisfaction points (quality, price, variety).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2651" y="0"/>
            <a:ext cx="10592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9"/>
          <p:cNvSpPr/>
          <p:nvPr/>
        </p:nvSpPr>
        <p:spPr>
          <a:xfrm flipH="1">
            <a:off x="7676706" y="-24000"/>
            <a:ext cx="1467283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17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6"/>
          <p:cNvSpPr txBox="1">
            <a:spLocks noGrp="1"/>
          </p:cNvSpPr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69" name="Google Shape;1269;p86"/>
          <p:cNvSpPr txBox="1">
            <a:spLocks noGrp="1"/>
          </p:cNvSpPr>
          <p:nvPr>
            <p:ph type="subTitle" idx="1"/>
          </p:nvPr>
        </p:nvSpPr>
        <p:spPr>
          <a:xfrm>
            <a:off x="2876775" y="2196872"/>
            <a:ext cx="4892400" cy="1024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latin typeface="Anybody SemiBold"/>
                <a:ea typeface="Anybody SemiBold"/>
                <a:cs typeface="Anybody SemiBold"/>
                <a:sym typeface="Anybody SemiBold"/>
              </a:rPr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ar-EG" sz="1200" dirty="0">
              <a:latin typeface="Anybody SemiBold"/>
              <a:sym typeface="Anybod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Anybody SemiBold"/>
                <a:sym typeface="Anybody SemiBold"/>
              </a:rPr>
              <a:t>Ahmed NAbil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/>
              <a:t>abonabil87@gmail.com  | +20109518765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2D69C-8343-597D-F1D4-311D2D2E05D6}"/>
              </a:ext>
            </a:extLst>
          </p:cNvPr>
          <p:cNvSpPr/>
          <p:nvPr/>
        </p:nvSpPr>
        <p:spPr>
          <a:xfrm>
            <a:off x="2876775" y="3743805"/>
            <a:ext cx="5413829" cy="769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Check The Project Sources 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</a:t>
            </a:r>
            <a:endParaRPr dirty="0"/>
          </a:p>
        </p:txBody>
      </p:sp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endParaRPr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2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endParaRPr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1"/>
          </p:nvPr>
        </p:nvSpPr>
        <p:spPr>
          <a:xfrm>
            <a:off x="720000" y="2089574"/>
            <a:ext cx="2878500" cy="770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SzPts val="1100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/ Excel CSV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bert Sans"/>
                <a:sym typeface="Albert Sans"/>
                <a:hlinkClick r:id="rId3" tooltip="Press Here To Check the Data Set 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 Set Link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bert Sans"/>
              <a:sym typeface="Albert Sans"/>
            </a:endParaRPr>
          </a:p>
          <a:p>
            <a:pPr marL="0" indent="0">
              <a:spcAft>
                <a:spcPts val="1600"/>
              </a:spcAft>
              <a:buSzPts val="1100"/>
            </a:pPr>
            <a:endParaRPr lang="e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Google Shape;317;p44"/>
          <p:cNvSpPr txBox="1">
            <a:spLocks noGrp="1"/>
          </p:cNvSpPr>
          <p:nvPr>
            <p:ph type="subTitle" idx="3"/>
          </p:nvPr>
        </p:nvSpPr>
        <p:spPr>
          <a:xfrm>
            <a:off x="3923415" y="2049367"/>
            <a:ext cx="4500578" cy="2076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00"/>
              </a:spcAft>
              <a:buSzPts val="11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 ID , Branch City Customer type  ,Gender , Product line ,Unit price , Quantity , Tax 5%  , Total sales , Date , Time  ,Payment method , </a:t>
            </a:r>
          </a:p>
          <a:p>
            <a:pPr marL="0" lvl="0" indent="0">
              <a:spcAft>
                <a:spcPts val="400"/>
              </a:spcAft>
              <a:buSzPts val="11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cogs (Cost Of Goods) , </a:t>
            </a:r>
          </a:p>
          <a:p>
            <a:pPr marL="0" lvl="0" indent="0">
              <a:spcAft>
                <a:spcPts val="400"/>
              </a:spcAft>
              <a:buSzPts val="11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gross margin percentage  , gross income Rating  &amp; GOGS/Sales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4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Objectives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6"/>
          </p:nvPr>
        </p:nvSpPr>
        <p:spPr>
          <a:xfrm>
            <a:off x="720000" y="3614075"/>
            <a:ext cx="2878500" cy="1284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Customers &amp; sales Data from the data Set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dentify Patterns &amp; Trends to support Bussiness Descions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E69ACD71-E6EB-C232-FD79-99C5383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C7B95-DEB4-4DB2-97C3-17E9EDDC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1" y="742384"/>
            <a:ext cx="8204214" cy="4202776"/>
          </a:xfrm>
          <a:prstGeom prst="rect">
            <a:avLst/>
          </a:prstGeom>
        </p:spPr>
      </p:pic>
      <p:sp>
        <p:nvSpPr>
          <p:cNvPr id="20" name="Google Shape;751;p67">
            <a:extLst>
              <a:ext uri="{FF2B5EF4-FFF2-40B4-BE49-F238E27FC236}">
                <a16:creationId xmlns:a16="http://schemas.microsoft.com/office/drawing/2014/main" id="{81EDD2BC-0AE5-4533-9AF3-E265046FA9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892" y="230466"/>
            <a:ext cx="7704000" cy="429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Data</a:t>
            </a:r>
            <a:endParaRPr lang="en-US" sz="2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Google Shape;753;p67">
            <a:extLst>
              <a:ext uri="{FF2B5EF4-FFF2-40B4-BE49-F238E27FC236}">
                <a16:creationId xmlns:a16="http://schemas.microsoft.com/office/drawing/2014/main" id="{84AC6439-5889-485B-95F9-9F0EC4146E69}"/>
              </a:ext>
            </a:extLst>
          </p:cNvPr>
          <p:cNvGrpSpPr/>
          <p:nvPr/>
        </p:nvGrpSpPr>
        <p:grpSpPr>
          <a:xfrm>
            <a:off x="173045" y="331710"/>
            <a:ext cx="402866" cy="369933"/>
            <a:chOff x="6985538" y="307000"/>
            <a:chExt cx="1545325" cy="1419000"/>
          </a:xfrm>
        </p:grpSpPr>
        <p:sp>
          <p:nvSpPr>
            <p:cNvPr id="22" name="Google Shape;754;p67">
              <a:extLst>
                <a:ext uri="{FF2B5EF4-FFF2-40B4-BE49-F238E27FC236}">
                  <a16:creationId xmlns:a16="http://schemas.microsoft.com/office/drawing/2014/main" id="{D329E7B9-5667-4B8E-8E10-F8C953AED89E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5;p67">
              <a:extLst>
                <a:ext uri="{FF2B5EF4-FFF2-40B4-BE49-F238E27FC236}">
                  <a16:creationId xmlns:a16="http://schemas.microsoft.com/office/drawing/2014/main" id="{9CEFB827-3AF0-49ED-A532-002E1928A126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6;p67">
              <a:extLst>
                <a:ext uri="{FF2B5EF4-FFF2-40B4-BE49-F238E27FC236}">
                  <a16:creationId xmlns:a16="http://schemas.microsoft.com/office/drawing/2014/main" id="{C5A13C04-5B6E-4045-8D9B-8875BF05B50A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7;p67">
              <a:extLst>
                <a:ext uri="{FF2B5EF4-FFF2-40B4-BE49-F238E27FC236}">
                  <a16:creationId xmlns:a16="http://schemas.microsoft.com/office/drawing/2014/main" id="{7C5CEE1C-9411-47B1-B668-DB7EEF32882F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8;p67">
              <a:extLst>
                <a:ext uri="{FF2B5EF4-FFF2-40B4-BE49-F238E27FC236}">
                  <a16:creationId xmlns:a16="http://schemas.microsoft.com/office/drawing/2014/main" id="{DB23F96F-63CD-4B7B-840C-A86124EF66CD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9;p67">
              <a:extLst>
                <a:ext uri="{FF2B5EF4-FFF2-40B4-BE49-F238E27FC236}">
                  <a16:creationId xmlns:a16="http://schemas.microsoft.com/office/drawing/2014/main" id="{28692FD2-5003-482C-8BB3-7A236495687C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156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E69ACD71-E6EB-C232-FD79-99C5383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163206B8-2C57-9344-1EF8-98D79462D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names &amp; info about data</a:t>
            </a: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403FD025-B97F-379C-5F0F-0B6495C8A540}"/>
              </a:ext>
            </a:extLst>
          </p:cNvPr>
          <p:cNvGrpSpPr/>
          <p:nvPr/>
        </p:nvGrpSpPr>
        <p:grpSpPr>
          <a:xfrm>
            <a:off x="139117" y="414310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185CA14-E14F-D76A-7D3A-E6428116DCA2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AFEBD06B-1626-9022-C666-CA402FE50DAD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C66F3FAB-4A9A-7688-53CB-C0BADE1F9201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B168604E-89D5-961F-BA73-5B06C79442C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CA55E642-744F-E7F7-1203-F0AE1ADAB25C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E2417108-88DB-104A-69C9-22ACB7C4E6C7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411F6FE-A79A-4D3A-BDB7-A5B221F9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52" y="1000214"/>
            <a:ext cx="7704000" cy="405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E69ACD71-E6EB-C232-FD79-99C5383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>
            <a:extLst>
              <a:ext uri="{FF2B5EF4-FFF2-40B4-BE49-F238E27FC236}">
                <a16:creationId xmlns:a16="http://schemas.microsoft.com/office/drawing/2014/main" id="{163206B8-2C57-9344-1EF8-98D79462D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78" y="312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data 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3" name="Google Shape;753;p67">
            <a:extLst>
              <a:ext uri="{FF2B5EF4-FFF2-40B4-BE49-F238E27FC236}">
                <a16:creationId xmlns:a16="http://schemas.microsoft.com/office/drawing/2014/main" id="{403FD025-B97F-379C-5F0F-0B6495C8A540}"/>
              </a:ext>
            </a:extLst>
          </p:cNvPr>
          <p:cNvGrpSpPr/>
          <p:nvPr/>
        </p:nvGrpSpPr>
        <p:grpSpPr>
          <a:xfrm>
            <a:off x="170212" y="486121"/>
            <a:ext cx="402866" cy="369933"/>
            <a:chOff x="6985538" y="307000"/>
            <a:chExt cx="1545325" cy="1419000"/>
          </a:xfrm>
        </p:grpSpPr>
        <p:sp>
          <p:nvSpPr>
            <p:cNvPr id="754" name="Google Shape;754;p67">
              <a:extLst>
                <a:ext uri="{FF2B5EF4-FFF2-40B4-BE49-F238E27FC236}">
                  <a16:creationId xmlns:a16="http://schemas.microsoft.com/office/drawing/2014/main" id="{1185CA14-E14F-D76A-7D3A-E6428116DCA2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7">
              <a:extLst>
                <a:ext uri="{FF2B5EF4-FFF2-40B4-BE49-F238E27FC236}">
                  <a16:creationId xmlns:a16="http://schemas.microsoft.com/office/drawing/2014/main" id="{AFEBD06B-1626-9022-C666-CA402FE50DAD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7">
              <a:extLst>
                <a:ext uri="{FF2B5EF4-FFF2-40B4-BE49-F238E27FC236}">
                  <a16:creationId xmlns:a16="http://schemas.microsoft.com/office/drawing/2014/main" id="{C66F3FAB-4A9A-7688-53CB-C0BADE1F9201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7">
              <a:extLst>
                <a:ext uri="{FF2B5EF4-FFF2-40B4-BE49-F238E27FC236}">
                  <a16:creationId xmlns:a16="http://schemas.microsoft.com/office/drawing/2014/main" id="{B168604E-89D5-961F-BA73-5B06C79442CC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7">
              <a:extLst>
                <a:ext uri="{FF2B5EF4-FFF2-40B4-BE49-F238E27FC236}">
                  <a16:creationId xmlns:a16="http://schemas.microsoft.com/office/drawing/2014/main" id="{CA55E642-744F-E7F7-1203-F0AE1ADAB25C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7">
              <a:extLst>
                <a:ext uri="{FF2B5EF4-FFF2-40B4-BE49-F238E27FC236}">
                  <a16:creationId xmlns:a16="http://schemas.microsoft.com/office/drawing/2014/main" id="{E2417108-88DB-104A-69C9-22ACB7C4E6C7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C9BE80-2B00-4458-B352-1327C5C3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52" y="1033462"/>
            <a:ext cx="7843473" cy="3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9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 flipH="1">
            <a:off x="2416625" y="1342573"/>
            <a:ext cx="4840516" cy="19082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Cleaning &amp; Transformation</a:t>
            </a:r>
          </a:p>
        </p:txBody>
      </p:sp>
      <p:sp>
        <p:nvSpPr>
          <p:cNvPr id="600" name="Google Shape;600;p58"/>
          <p:cNvSpPr txBox="1">
            <a:spLocks noGrp="1"/>
          </p:cNvSpPr>
          <p:nvPr>
            <p:ph type="title" idx="2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602" name="Google Shape;602;p58"/>
          <p:cNvCxnSpPr/>
          <p:nvPr/>
        </p:nvCxnSpPr>
        <p:spPr>
          <a:xfrm rot="10800000">
            <a:off x="2018712" y="3600175"/>
            <a:ext cx="640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0" name="Google Shape;6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2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965</Words>
  <Application>Microsoft Office PowerPoint</Application>
  <PresentationFormat>On-screen Show (16:9)</PresentationFormat>
  <Paragraphs>145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Segoe UI Emoji</vt:lpstr>
      <vt:lpstr>Wingdings</vt:lpstr>
      <vt:lpstr>Aptos Narrow</vt:lpstr>
      <vt:lpstr>Open Sans</vt:lpstr>
      <vt:lpstr>Arial</vt:lpstr>
      <vt:lpstr>Times New Roman</vt:lpstr>
      <vt:lpstr>Comic Sans MS</vt:lpstr>
      <vt:lpstr>Symbol</vt:lpstr>
      <vt:lpstr>Tahoma</vt:lpstr>
      <vt:lpstr>Bookman Old Style</vt:lpstr>
      <vt:lpstr>Calibri</vt:lpstr>
      <vt:lpstr>Anybody SemiBold</vt:lpstr>
      <vt:lpstr>Albert Sans</vt:lpstr>
      <vt:lpstr>Data Analysis Consulting by Slidesgo</vt:lpstr>
      <vt:lpstr>PowerPoint Presentation</vt:lpstr>
      <vt:lpstr>02</vt:lpstr>
      <vt:lpstr>Project Overview </vt:lpstr>
      <vt:lpstr>Data Analysis of  Super Market Data Set </vt:lpstr>
      <vt:lpstr>Data Understanding</vt:lpstr>
      <vt:lpstr>Import Data</vt:lpstr>
      <vt:lpstr>Columns names &amp; info about data</vt:lpstr>
      <vt:lpstr>Describe data </vt:lpstr>
      <vt:lpstr>Data Cleaning &amp; Transformation</vt:lpstr>
      <vt:lpstr>Data Cleaning Steps </vt:lpstr>
      <vt:lpstr>Check for Missing &amp; Duplicates Values</vt:lpstr>
      <vt:lpstr>Date Format Correction&amp; Add new column  </vt:lpstr>
      <vt:lpstr>Renamed Columns for Clarity</vt:lpstr>
      <vt:lpstr>Added Conditional Column for Time Classification</vt:lpstr>
      <vt:lpstr>Objectives Creation  &amp; Visualization </vt:lpstr>
      <vt:lpstr>Objectives for Supermarket Sales</vt:lpstr>
      <vt:lpstr>Using Anaconda Navigator / Jupyter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SQL Server Management Studio </vt:lpstr>
      <vt:lpstr>Using SQL Server Management Studio </vt:lpstr>
      <vt:lpstr>Using SQL Server Management Studio </vt:lpstr>
      <vt:lpstr>Using SQL Server Management Studio </vt:lpstr>
      <vt:lpstr>Using SQL Server Management Studio </vt:lpstr>
      <vt:lpstr>Using Tableau 2024 </vt:lpstr>
      <vt:lpstr>PowerPoint Presentation</vt:lpstr>
      <vt:lpstr>Using Power BI</vt:lpstr>
      <vt:lpstr>Using Power BI</vt:lpstr>
      <vt:lpstr>PowerPoint Presentation</vt:lpstr>
      <vt:lpstr>PowerPoint Presentation</vt:lpstr>
      <vt:lpstr>Key Insights &amp; Conclusion </vt:lpstr>
      <vt:lpstr>📊 Insights  </vt:lpstr>
      <vt:lpstr>PowerPoint Presentation</vt:lpstr>
      <vt:lpstr>PowerPoint Presentation</vt:lpstr>
      <vt:lpstr>✅ Recommendations  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 Analysis Course Project  Presentation</dc:title>
  <dc:creator>Ahmed Nabil</dc:creator>
  <cp:lastModifiedBy>Eman El-Gendy</cp:lastModifiedBy>
  <cp:revision>32</cp:revision>
  <dcterms:modified xsi:type="dcterms:W3CDTF">2025-04-12T08:06:07Z</dcterms:modified>
</cp:coreProperties>
</file>